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0"/>
  </p:handoutMasterIdLst>
  <p:sldIdLst>
    <p:sldId id="360" r:id="rId3"/>
    <p:sldId id="390" r:id="rId4"/>
    <p:sldId id="402" r:id="rId6"/>
    <p:sldId id="405" r:id="rId7"/>
    <p:sldId id="403" r:id="rId8"/>
    <p:sldId id="404" r:id="rId9"/>
    <p:sldId id="369" r:id="rId10"/>
    <p:sldId id="388" r:id="rId11"/>
    <p:sldId id="372" r:id="rId12"/>
    <p:sldId id="378" r:id="rId13"/>
    <p:sldId id="379" r:id="rId14"/>
    <p:sldId id="362" r:id="rId15"/>
    <p:sldId id="363" r:id="rId16"/>
    <p:sldId id="364" r:id="rId17"/>
    <p:sldId id="365" r:id="rId18"/>
    <p:sldId id="3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2A9F7"/>
    <a:srgbClr val="E6F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2" autoAdjust="0"/>
    <p:restoredTop sz="94660"/>
  </p:normalViewPr>
  <p:slideViewPr>
    <p:cSldViewPr>
      <p:cViewPr varScale="1">
        <p:scale>
          <a:sx n="168" d="100"/>
          <a:sy n="168" d="100"/>
        </p:scale>
        <p:origin x="144" y="300"/>
      </p:cViewPr>
      <p:guideLst>
        <p:guide orient="horz" pos="432"/>
        <p:guide pos="528"/>
        <p:guide pos="7185"/>
        <p:guide orient="horz" pos="37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4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6F103-508E-467C-AF53-B35FDC2F36C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0A97-EEC9-4A42-B3B4-F5007EC270F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D6CB4-478E-4505-A839-A5849C2F988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4ED2C-DC4C-4AFD-8B22-623D9727471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Taking lots of step to read log?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Hard to find out events at a specific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Delete log file by accident?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Want to know your product: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Response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Most called service?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....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How customers use our product?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5822950"/>
            <a:ext cx="7086600" cy="34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5181600"/>
            <a:ext cx="7086600" cy="642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</p:sp>
      <p:cxnSp>
        <p:nvCxnSpPr>
          <p:cNvPr id="8" name="Straight Connector 7"/>
          <p:cNvCxnSpPr/>
          <p:nvPr userDrawn="1"/>
        </p:nvCxnSpPr>
        <p:spPr>
          <a:xfrm>
            <a:off x="-4486" y="4536479"/>
            <a:ext cx="12196487" cy="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5125389"/>
            <a:ext cx="3042289" cy="8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8200" y="685800"/>
            <a:ext cx="10515600" cy="1139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38200" y="1825625"/>
            <a:ext cx="10515600" cy="43465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 baseline="0"/>
            </a:lvl1pPr>
            <a:lvl2pPr marL="685800" indent="-228600">
              <a:buClr>
                <a:srgbClr val="02A9F7"/>
              </a:buClr>
              <a:buFont typeface="Arial" panose="020B0604020202020204" pitchFamily="34" charset="0"/>
              <a:buChar char="‒"/>
              <a:defRPr sz="1800" baseline="0"/>
            </a:lvl2pPr>
            <a:lvl3pPr>
              <a:defRPr sz="1600" baseline="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689331"/>
            <a:ext cx="10515600" cy="620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72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5286"/>
            <a:ext cx="6723017" cy="806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5562600" cy="533400"/>
          </a:xfrm>
          <a:prstGeom prst="rect">
            <a:avLst/>
          </a:prstGeom>
        </p:spPr>
        <p:txBody>
          <a:bodyPr anchor="b"/>
          <a:lstStyle>
            <a:lvl1pPr algn="r">
              <a:defRPr sz="3000" b="1" i="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1"/>
          </p:nvPr>
        </p:nvSpPr>
        <p:spPr>
          <a:xfrm>
            <a:off x="838200" y="1776779"/>
            <a:ext cx="4114800" cy="439542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0"/>
            <a:ext cx="7010400" cy="6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 &gt; Send to Back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0402"/>
            <a:ext cx="12192000" cy="1675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ions-analysis1"/>
          <p:cNvPicPr/>
          <p:nvPr/>
        </p:nvPicPr>
        <p:blipFill>
          <a:blip r:embed="rId1"/>
          <a:stretch>
            <a:fillRect/>
          </a:stretch>
        </p:blipFill>
        <p:spPr>
          <a:xfrm>
            <a:off x="1804035" y="85725"/>
            <a:ext cx="7988300" cy="434149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>
                <a:solidFill>
                  <a:srgbClr val="02A9F7"/>
                </a:solidFill>
                <a:sym typeface="+mn-ea"/>
              </a:rPr>
              <a:t>LOG ANALYZE</a:t>
            </a:r>
            <a:endParaRPr lang="en-US">
              <a:solidFill>
                <a:srgbClr val="02A9F7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12750" y="1743710"/>
            <a:ext cx="7505700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Easy to read even if you're not developer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Easily and quickly to find information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8" name="Picture Placeholder 7" descr="kibana-query-filtering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977130" y="3551555"/>
            <a:ext cx="7010400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358140" y="1457960"/>
            <a:ext cx="9427845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Live logging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Understand our system and the way user interact with it.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Picture Placeholder 2" descr="User_Behavior_Women_on_Computer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035675" y="2978150"/>
            <a:ext cx="5359400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Work-flow</a:t>
            </a: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266825" y="2153285"/>
          <a:ext cx="9175519" cy="287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9658350" imgH="3028950" progId="Paint.Picture">
                  <p:embed/>
                </p:oleObj>
              </mc:Choice>
              <mc:Fallback>
                <p:oleObj name="" r:id="rId1" imgW="9658350" imgH="30289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6825" y="2153285"/>
                        <a:ext cx="9175519" cy="287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Logstash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12115" y="1649095"/>
            <a:ext cx="5830570" cy="4395470"/>
          </a:xfrm>
        </p:spPr>
        <p:txBody>
          <a:bodyPr/>
          <a:p>
            <a:r>
              <a:rPr lang="en-US" sz="2800"/>
              <a:t>Parse log line into readable format</a:t>
            </a:r>
            <a:endParaRPr 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54990" y="2705735"/>
            <a:ext cx="11430635" cy="3750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Elasticsearch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28625" y="1568450"/>
            <a:ext cx="5860415" cy="4395470"/>
          </a:xfrm>
        </p:spPr>
        <p:txBody>
          <a:bodyPr/>
          <a:p>
            <a:r>
              <a:rPr lang="en-US" sz="2800"/>
              <a:t>Store logs</a:t>
            </a:r>
            <a:endParaRPr lang="en-US" sz="2800"/>
          </a:p>
          <a:p>
            <a:r>
              <a:rPr lang="en-US" sz="2800"/>
              <a:t>Act as a data source for Kibana</a:t>
            </a:r>
            <a:endParaRPr 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Kibana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5285" y="1527224"/>
            <a:ext cx="4114800" cy="4395421"/>
          </a:xfrm>
        </p:spPr>
        <p:txBody>
          <a:bodyPr/>
          <a:p>
            <a:r>
              <a:rPr lang="en-US" sz="2800"/>
              <a:t>Display data using chart</a:t>
            </a:r>
            <a:endParaRPr lang="en-US" sz="2800"/>
          </a:p>
        </p:txBody>
      </p:sp>
      <p:pic>
        <p:nvPicPr>
          <p:cNvPr id="7" name="Picture Placeholder 6" descr="C:\Users\lvthang\Desktop\New folder\es-apm-dashboard-request.png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3252470" y="2391410"/>
            <a:ext cx="8592820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Getting started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8200" y="2033905"/>
            <a:ext cx="5893435" cy="4138295"/>
          </a:xfrm>
        </p:spPr>
        <p:txBody>
          <a:bodyPr/>
          <a:p>
            <a:r>
              <a:rPr lang="en-US" sz="3200"/>
              <a:t>1. Know your log structure</a:t>
            </a:r>
            <a:endParaRPr lang="en-US" sz="3200"/>
          </a:p>
          <a:p>
            <a:r>
              <a:rPr lang="en-US" sz="3200"/>
              <a:t>2. Parse log by Logstash</a:t>
            </a:r>
            <a:endParaRPr lang="en-US" sz="3200"/>
          </a:p>
          <a:p>
            <a:r>
              <a:rPr lang="en-US" sz="3200"/>
              <a:t>3. Visualize by Kibana</a:t>
            </a:r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getting log file from container"/>
          <p:cNvPicPr>
            <a:picLocks noChangeAspect="1"/>
          </p:cNvPicPr>
          <p:nvPr>
            <p:ph sz="quarter" idx="4294967295"/>
          </p:nvPr>
        </p:nvPicPr>
        <p:blipFill>
          <a:blip r:embed="rId1"/>
          <a:srcRect r="47389" b="27163"/>
          <a:stretch>
            <a:fillRect/>
          </a:stretch>
        </p:blipFill>
        <p:spPr>
          <a:xfrm>
            <a:off x="992505" y="150495"/>
            <a:ext cx="10457815" cy="6556375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5867400" y="1600200"/>
            <a:ext cx="4880610" cy="165608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C000"/>
                </a:solidFill>
              </a:rPr>
              <a:t>lots of step when reading log !!!</a:t>
            </a:r>
            <a:endParaRPr lang="en-US" sz="28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 descr="php_threats"/>
          <p:cNvPicPr/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84480" y="101600"/>
            <a:ext cx="11751310" cy="6487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55" y="666750"/>
            <a:ext cx="5505450" cy="5524500"/>
          </a:xfrm>
          <a:prstGeom prst="rect">
            <a:avLst/>
          </a:prstGeom>
        </p:spPr>
      </p:pic>
      <p:sp>
        <p:nvSpPr>
          <p:cNvPr id="23" name="Cloud 22"/>
          <p:cNvSpPr/>
          <p:nvPr/>
        </p:nvSpPr>
        <p:spPr>
          <a:xfrm rot="20820000">
            <a:off x="2088515" y="2799080"/>
            <a:ext cx="4471035" cy="2108835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00B050"/>
                </a:solidFill>
              </a:rPr>
              <a:t>where is my log files??</a:t>
            </a:r>
            <a:endParaRPr lang="en-US" sz="2800" b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Content Placeholder 18" descr="lnav-multi-file2"/>
          <p:cNvPicPr/>
          <p:nvPr>
            <p:ph sz="half" idx="1"/>
          </p:nvPr>
        </p:nvPicPr>
        <p:blipFill>
          <a:blip r:embed="rId1"/>
          <a:srcRect l="7721" t="7976" r="9485" b="16578"/>
          <a:stretch>
            <a:fillRect/>
          </a:stretch>
        </p:blipFill>
        <p:spPr>
          <a:xfrm>
            <a:off x="7620" y="37465"/>
            <a:ext cx="12120880" cy="6611620"/>
          </a:xfrm>
          <a:prstGeom prst="rect">
            <a:avLst/>
          </a:prstGeom>
        </p:spPr>
      </p:pic>
      <p:pic>
        <p:nvPicPr>
          <p:cNvPr id="25" name="Content Placeholder 14" descr="php_threats"/>
          <p:cNvPicPr/>
          <p:nvPr/>
        </p:nvPicPr>
        <p:blipFill>
          <a:blip r:embed="rId2"/>
          <a:srcRect/>
          <a:stretch>
            <a:fillRect/>
          </a:stretch>
        </p:blipFill>
        <p:spPr>
          <a:xfrm rot="540000">
            <a:off x="384810" y="743585"/>
            <a:ext cx="5419725" cy="3900805"/>
          </a:xfrm>
          <a:prstGeom prst="rect">
            <a:avLst/>
          </a:prstGeom>
        </p:spPr>
      </p:pic>
      <p:pic>
        <p:nvPicPr>
          <p:cNvPr id="26" name="Content Placeholder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7445" y="2879725"/>
            <a:ext cx="7698105" cy="3573780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ChangeAspect="1"/>
          </p:cNvPicPr>
          <p:nvPr>
            <p:ph sz="half" idx="11"/>
          </p:nvPr>
        </p:nvPicPr>
        <p:blipFill>
          <a:blip r:embed="rId4"/>
          <a:srcRect r="3593"/>
          <a:stretch>
            <a:fillRect/>
          </a:stretch>
        </p:blipFill>
        <p:spPr>
          <a:xfrm>
            <a:off x="7303135" y="37465"/>
            <a:ext cx="3391535" cy="6612255"/>
          </a:xfrm>
          <a:prstGeom prst="rect">
            <a:avLst/>
          </a:prstGeom>
        </p:spPr>
      </p:pic>
      <p:sp>
        <p:nvSpPr>
          <p:cNvPr id="27" name="Cloud Callout 26"/>
          <p:cNvSpPr/>
          <p:nvPr/>
        </p:nvSpPr>
        <p:spPr>
          <a:xfrm>
            <a:off x="9626600" y="1454150"/>
            <a:ext cx="2315210" cy="990600"/>
          </a:xfrm>
          <a:prstGeom prst="cloudCallout">
            <a:avLst>
              <a:gd name="adj1" fmla="val -57405"/>
              <a:gd name="adj2" fmla="val 3891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accent3"/>
                </a:solidFill>
              </a:rPr>
              <a:t>don't understand</a:t>
            </a:r>
            <a:endParaRPr lang="en-US" b="1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Cloud Callout 12"/>
          <p:cNvSpPr/>
          <p:nvPr/>
        </p:nvSpPr>
        <p:spPr>
          <a:xfrm>
            <a:off x="7033895" y="487680"/>
            <a:ext cx="4333875" cy="1447165"/>
          </a:xfrm>
          <a:prstGeom prst="cloudCallout">
            <a:avLst>
              <a:gd name="adj1" fmla="val -40512"/>
              <a:gd name="adj2" fmla="val 630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product's customer usage?</a:t>
            </a:r>
            <a:endParaRPr lang="en-US" sz="2600" b="1" i="1"/>
          </a:p>
        </p:txBody>
      </p:sp>
      <p:sp>
        <p:nvSpPr>
          <p:cNvPr id="14" name="Cloud Callout 13"/>
          <p:cNvSpPr/>
          <p:nvPr/>
        </p:nvSpPr>
        <p:spPr>
          <a:xfrm>
            <a:off x="8341360" y="2560320"/>
            <a:ext cx="3555365" cy="1387475"/>
          </a:xfrm>
          <a:prstGeom prst="cloudCallout">
            <a:avLst>
              <a:gd name="adj1" fmla="val -42462"/>
              <a:gd name="adj2" fmla="val 647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resource usage?</a:t>
            </a:r>
            <a:endParaRPr lang="en-US" sz="2600" b="1" i="1"/>
          </a:p>
        </p:txBody>
      </p:sp>
      <p:sp>
        <p:nvSpPr>
          <p:cNvPr id="15" name="Cloud Callout 14"/>
          <p:cNvSpPr/>
          <p:nvPr/>
        </p:nvSpPr>
        <p:spPr>
          <a:xfrm>
            <a:off x="840105" y="487680"/>
            <a:ext cx="4130040" cy="1447800"/>
          </a:xfrm>
          <a:prstGeom prst="cloudCallout">
            <a:avLst>
              <a:gd name="adj1" fmla="val 34363"/>
              <a:gd name="adj2" fmla="val 712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server response time?</a:t>
            </a:r>
            <a:endParaRPr lang="en-US" sz="2600" b="1" i="1"/>
          </a:p>
        </p:txBody>
      </p:sp>
      <p:sp>
        <p:nvSpPr>
          <p:cNvPr id="16" name="Cloud Callout 15"/>
          <p:cNvSpPr/>
          <p:nvPr/>
        </p:nvSpPr>
        <p:spPr>
          <a:xfrm>
            <a:off x="663575" y="2560320"/>
            <a:ext cx="3335655" cy="1336040"/>
          </a:xfrm>
          <a:prstGeom prst="cloudCallout">
            <a:avLst>
              <a:gd name="adj1" fmla="val 38083"/>
              <a:gd name="adj2" fmla="val 688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most called service?</a:t>
            </a:r>
            <a:endParaRPr lang="en-US" sz="2600" b="1" i="1"/>
          </a:p>
        </p:txBody>
      </p:sp>
      <p:pic>
        <p:nvPicPr>
          <p:cNvPr id="30" name="Content Placeholder 29"/>
          <p:cNvPicPr>
            <a:picLocks noChangeAspect="1"/>
          </p:cNvPicPr>
          <p:nvPr>
            <p:ph sz="half" idx="11"/>
          </p:nvPr>
        </p:nvPicPr>
        <p:blipFill>
          <a:blip r:embed="rId1"/>
          <a:stretch>
            <a:fillRect/>
          </a:stretch>
        </p:blipFill>
        <p:spPr>
          <a:xfrm>
            <a:off x="3672840" y="1158240"/>
            <a:ext cx="5043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3" grpId="0" animBg="1"/>
      <p:bldP spid="15" grpId="0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How about?</a:t>
            </a:r>
            <a:endParaRPr lang="en-US"/>
          </a:p>
        </p:txBody>
      </p:sp>
      <p:pic>
        <p:nvPicPr>
          <p:cNvPr id="12" name="Picture Placeholder 11" descr="1-uBlCYAc2fA1PWifeK8nAv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12140" y="1456690"/>
            <a:ext cx="110718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Production monitoring and debugging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original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897755" y="2876550"/>
            <a:ext cx="701040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pic>
        <p:nvPicPr>
          <p:cNvPr id="14" name="Picture Placeholder 13" descr="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3990340" y="2499360"/>
            <a:ext cx="7978775" cy="3985260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1"/>
          </p:nvPr>
        </p:nvSpPr>
        <p:spPr>
          <a:xfrm>
            <a:off x="426085" y="1603375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Performance analysis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Tracking client requests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Identifying key trends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C:\Users\lvthang\Desktop\New folder\1_m3LJxg32k7JaUA7wTHUQEA.png1_m3LJxg32k7JaUA7wTHUQE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4736465" y="2349500"/>
            <a:ext cx="7010400" cy="3919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AVN Master Slide">
  <a:themeElements>
    <a:clrScheme name="AAVN Presentation Theme Colors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02A9F7"/>
      </a:accent1>
      <a:accent2>
        <a:srgbClr val="424242"/>
      </a:accent2>
      <a:accent3>
        <a:srgbClr val="FF9900"/>
      </a:accent3>
      <a:accent4>
        <a:srgbClr val="FF4A1A"/>
      </a:accent4>
      <a:accent5>
        <a:srgbClr val="FFF02B"/>
      </a:accent5>
      <a:accent6>
        <a:srgbClr val="2ECC71"/>
      </a:accent6>
      <a:hlink>
        <a:srgbClr val="0563C1"/>
      </a:hlink>
      <a:folHlink>
        <a:srgbClr val="954F72"/>
      </a:folHlink>
    </a:clrScheme>
    <a:fontScheme name="AAVN Presentation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WPS Presentation</Application>
  <PresentationFormat>Widescreen</PresentationFormat>
  <Paragraphs>67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AAVN Master Slide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Benefits</vt:lpstr>
      <vt:lpstr>Benefits</vt:lpstr>
      <vt:lpstr>Benefits</vt:lpstr>
      <vt:lpstr>Benefits</vt:lpstr>
      <vt:lpstr>Benefits</vt:lpstr>
      <vt:lpstr>Work-flow</vt:lpstr>
      <vt:lpstr>Logstash</vt:lpstr>
      <vt:lpstr>Elasticsearch</vt:lpstr>
      <vt:lpstr>Kibana</vt:lpstr>
      <vt:lpstr>Getting started</vt:lpstr>
    </vt:vector>
  </TitlesOfParts>
  <Company>axon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Luu</dc:creator>
  <cp:lastModifiedBy>ttnhan</cp:lastModifiedBy>
  <cp:revision>479</cp:revision>
  <dcterms:created xsi:type="dcterms:W3CDTF">2017-11-06T06:55:00Z</dcterms:created>
  <dcterms:modified xsi:type="dcterms:W3CDTF">2019-11-05T09:57:11Z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